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sldIdLst>
    <p:sldId id="378" r:id="rId2"/>
    <p:sldId id="365" r:id="rId3"/>
    <p:sldId id="377" r:id="rId4"/>
    <p:sldId id="301" r:id="rId5"/>
    <p:sldId id="367" r:id="rId6"/>
    <p:sldId id="350" r:id="rId7"/>
    <p:sldId id="368" r:id="rId8"/>
    <p:sldId id="369" r:id="rId9"/>
    <p:sldId id="370" r:id="rId10"/>
    <p:sldId id="371" r:id="rId11"/>
    <p:sldId id="361" r:id="rId12"/>
    <p:sldId id="372" r:id="rId13"/>
    <p:sldId id="373" r:id="rId14"/>
    <p:sldId id="374" r:id="rId15"/>
    <p:sldId id="376" r:id="rId16"/>
    <p:sldId id="358" r:id="rId17"/>
    <p:sldId id="3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CC"/>
    <a:srgbClr val="FF0000"/>
    <a:srgbClr val="3333CC"/>
    <a:srgbClr val="FFCCFF"/>
    <a:srgbClr val="FF0066"/>
    <a:srgbClr val="CC0066"/>
    <a:srgbClr val="FF00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5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6</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11</a:t>
            </a:fld>
            <a:endParaRPr lang="en-US"/>
          </a:p>
        </p:txBody>
      </p:sp>
    </p:spTree>
    <p:extLst>
      <p:ext uri="{BB962C8B-B14F-4D97-AF65-F5344CB8AC3E}">
        <p14:creationId xmlns:p14="http://schemas.microsoft.com/office/powerpoint/2010/main" val="344172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16</a:t>
            </a:fld>
            <a:endParaRPr lang="en-US"/>
          </a:p>
        </p:txBody>
      </p:sp>
    </p:spTree>
    <p:extLst>
      <p:ext uri="{BB962C8B-B14F-4D97-AF65-F5344CB8AC3E}">
        <p14:creationId xmlns:p14="http://schemas.microsoft.com/office/powerpoint/2010/main" val="219977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2735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2067931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5252867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8463464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384571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3733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37963297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830278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87903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318377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259848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A2CF3-161D-4290-9691-8A065EC2791C}"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929082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A2CF3-161D-4290-9691-8A065EC2791C}" type="datetimeFigureOut">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3590165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CA2CF3-161D-4290-9691-8A065EC2791C}" type="datetimeFigureOut">
              <a:rPr lang="en-US" smtClean="0"/>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02542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4771296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81952587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28997166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CA2CF3-161D-4290-9691-8A065EC2791C}" type="datetimeFigureOut">
              <a:rPr lang="en-US" smtClean="0"/>
              <a:t>4/9/2023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24283920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F6C2-24D1-128C-6429-06C50A401C24}"/>
              </a:ext>
            </a:extLst>
          </p:cNvPr>
          <p:cNvSpPr>
            <a:spLocks noGrp="1"/>
          </p:cNvSpPr>
          <p:nvPr>
            <p:ph type="title"/>
          </p:nvPr>
        </p:nvSpPr>
        <p:spPr>
          <a:xfrm>
            <a:off x="1184182" y="837348"/>
            <a:ext cx="7948801" cy="3536349"/>
          </a:xfrm>
        </p:spPr>
        <p:txBody>
          <a:bodyPr>
            <a:normAutofit fontScale="90000"/>
          </a:bodyPr>
          <a:lstStyle/>
          <a:p>
            <a:pPr>
              <a:lnSpc>
                <a:spcPct val="115000"/>
              </a:lnSpc>
              <a:spcBef>
                <a:spcPts val="600"/>
              </a:spcBef>
              <a:spcAft>
                <a:spcPts val="600"/>
              </a:spcAft>
            </a:pPr>
            <a:r>
              <a:rPr lang="en-US" sz="4900" b="1" dirty="0">
                <a:solidFill>
                  <a:srgbClr val="3333FF"/>
                </a:solidFill>
                <a:latin typeface="Times New Roman" panose="02020603050405020304" pitchFamily="18" charset="0"/>
                <a:ea typeface="Times New Roman" panose="02020603050405020304" pitchFamily="18" charset="0"/>
              </a:rPr>
              <a:t>BÀI 14 </a:t>
            </a:r>
            <a:br>
              <a:rPr lang="en-US" sz="3600" b="1" dirty="0">
                <a:solidFill>
                  <a:srgbClr val="3333FF"/>
                </a:solidFill>
                <a:latin typeface="Times New Roman" panose="02020603050405020304" pitchFamily="18" charset="0"/>
                <a:ea typeface="Times New Roman" panose="02020603050405020304" pitchFamily="18" charset="0"/>
              </a:rPr>
            </a:br>
            <a:br>
              <a:rPr lang="en-US" sz="3600" b="1" dirty="0">
                <a:solidFill>
                  <a:srgbClr val="C00000"/>
                </a:solidFill>
                <a:latin typeface="Times New Roman" panose="02020603050405020304" pitchFamily="18" charset="0"/>
                <a:ea typeface="Times New Roman" panose="02020603050405020304" pitchFamily="18" charset="0"/>
              </a:rPr>
            </a:br>
            <a:r>
              <a:rPr lang="en-US" sz="5300" b="1" dirty="0">
                <a:solidFill>
                  <a:schemeClr val="accent1">
                    <a:lumMod val="50000"/>
                  </a:schemeClr>
                </a:solidFill>
                <a:latin typeface="Bodoni MT Black" panose="02070A03080606020203" pitchFamily="18" charset="0"/>
                <a:ea typeface="Times New Roman" panose="02020603050405020304" pitchFamily="18" charset="0"/>
              </a:rPr>
              <a:t>THÊM HIỆU ỨNG CHO </a:t>
            </a:r>
            <a:br>
              <a:rPr lang="en-US" sz="5300" b="1" dirty="0">
                <a:solidFill>
                  <a:schemeClr val="accent1">
                    <a:lumMod val="50000"/>
                  </a:schemeClr>
                </a:solidFill>
                <a:latin typeface="Bodoni MT Black" panose="02070A03080606020203" pitchFamily="18" charset="0"/>
                <a:ea typeface="Times New Roman" panose="02020603050405020304" pitchFamily="18" charset="0"/>
              </a:rPr>
            </a:br>
            <a:r>
              <a:rPr lang="en-US" sz="5300" b="1" dirty="0">
                <a:solidFill>
                  <a:schemeClr val="accent1">
                    <a:lumMod val="50000"/>
                  </a:schemeClr>
                </a:solidFill>
                <a:latin typeface="Bodoni MT Black" panose="02070A03080606020203" pitchFamily="18" charset="0"/>
                <a:ea typeface="Times New Roman" panose="02020603050405020304" pitchFamily="18" charset="0"/>
              </a:rPr>
              <a:t>TRANG CHIẾU </a:t>
            </a:r>
            <a:br>
              <a:rPr lang="en-US" sz="3600"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401026843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38817" y="1879243"/>
            <a:ext cx="6096000" cy="385155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thể tạo hiệu ứng chuyển trang chiếu không? Nó thuộc dải lệnh nào của phần mềm Poweroint?</a:t>
            </a:r>
          </a:p>
        </p:txBody>
      </p:sp>
      <p:pic>
        <p:nvPicPr>
          <p:cNvPr id="1026" name="Picture 2" descr="Ngẫm về câu hỏi - Trần Dươ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000" l="7200" r="90000">
                        <a14:foregroundMark x1="39300" y1="69200" x2="39300" y2="69200"/>
                        <a14:foregroundMark x1="39300" y1="69200" x2="39300" y2="69200"/>
                      </a14:backgroundRemoval>
                    </a14:imgEffect>
                  </a14:imgLayer>
                </a14:imgProps>
              </a:ext>
              <a:ext uri="{28A0092B-C50C-407E-A947-70E740481C1C}">
                <a14:useLocalDpi xmlns:a14="http://schemas.microsoft.com/office/drawing/2010/main" val="0"/>
              </a:ext>
            </a:extLst>
          </a:blip>
          <a:srcRect/>
          <a:stretch>
            <a:fillRect/>
          </a:stretch>
        </p:blipFill>
        <p:spPr bwMode="auto">
          <a:xfrm>
            <a:off x="5306503" y="518614"/>
            <a:ext cx="1360629" cy="136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115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969711" y="587452"/>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FF"/>
                </a:solidFill>
                <a:latin typeface="Tahoma" panose="020B0604030504040204" pitchFamily="34" charset="0"/>
                <a:ea typeface="Tahoma" panose="020B0604030504040204" pitchFamily="34" charset="0"/>
                <a:cs typeface="Tahoma" panose="020B0604030504040204" pitchFamily="34" charset="0"/>
              </a:rPr>
              <a:t>KHÁM PHÁ</a:t>
            </a:r>
          </a:p>
        </p:txBody>
      </p:sp>
      <p:sp>
        <p:nvSpPr>
          <p:cNvPr id="3" name="Rectangle 2"/>
          <p:cNvSpPr/>
          <p:nvPr/>
        </p:nvSpPr>
        <p:spPr>
          <a:xfrm>
            <a:off x="1255593" y="1677448"/>
            <a:ext cx="10003809" cy="2382191"/>
          </a:xfrm>
          <a:prstGeom prst="rect">
            <a:avLst/>
          </a:prstGeom>
        </p:spPr>
        <p:txBody>
          <a:bodyPr wrap="square">
            <a:spAutoFit/>
          </a:bodyPr>
          <a:lstStyle/>
          <a:p>
            <a:pPr algn="just">
              <a:lnSpc>
                <a:spcPct val="115000"/>
              </a:lnSpc>
              <a:spcBef>
                <a:spcPts val="600"/>
              </a:spcBef>
              <a:spcAft>
                <a:spcPts val="600"/>
              </a:spcAft>
            </a:pPr>
            <a:r>
              <a:rPr lang="en-US" sz="2800" b="1" dirty="0">
                <a:latin typeface="Times New Roman" panose="02020603050405020304" pitchFamily="18" charset="0"/>
                <a:ea typeface="Times New Roman" panose="02020603050405020304" pitchFamily="18" charset="0"/>
              </a:rPr>
              <a:t>3. </a:t>
            </a:r>
            <a:r>
              <a:rPr lang="en-US" sz="2800" b="1" dirty="0" err="1">
                <a:latin typeface="Times New Roman" panose="02020603050405020304" pitchFamily="18" charset="0"/>
                <a:ea typeface="Times New Roman" panose="02020603050405020304" pitchFamily="18" charset="0"/>
              </a:rPr>
              <a:t>Tạo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ứng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trang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chiếu</a:t>
            </a:r>
            <a:r>
              <a:rPr lang="en-US" sz="2800" b="1" i="1" dirty="0">
                <a:latin typeface="Times New Roman" panose="02020603050405020304" pitchFamily="18" charset="0"/>
                <a:ea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1.</a:t>
            </a:r>
            <a:r>
              <a:rPr lang="en-US" sz="2800" b="1" dirty="0">
                <a:solidFill>
                  <a:srgbClr val="3333FF"/>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Transitions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Transitions to</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This Slide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4136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752" b="10130"/>
          <a:stretch/>
        </p:blipFill>
        <p:spPr>
          <a:xfrm>
            <a:off x="1733123" y="433316"/>
            <a:ext cx="9840178" cy="5448868"/>
          </a:xfrm>
          <a:prstGeom prst="rect">
            <a:avLst/>
          </a:prstGeom>
        </p:spPr>
      </p:pic>
      <p:sp>
        <p:nvSpPr>
          <p:cNvPr id="5" name="Rectangle 4"/>
          <p:cNvSpPr/>
          <p:nvPr/>
        </p:nvSpPr>
        <p:spPr>
          <a:xfrm>
            <a:off x="2798639" y="5882184"/>
            <a:ext cx="6813084" cy="483017"/>
          </a:xfrm>
          <a:prstGeom prst="rect">
            <a:avLst/>
          </a:prstGeom>
        </p:spPr>
        <p:txBody>
          <a:bodyPr wrap="non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Hình 5. Chọn hiệu ứng Doors cho chuyển trang chiếu</a:t>
            </a:r>
          </a:p>
        </p:txBody>
      </p:sp>
      <p:cxnSp>
        <p:nvCxnSpPr>
          <p:cNvPr id="7" name="Straight Arrow Connector 6"/>
          <p:cNvCxnSpPr/>
          <p:nvPr/>
        </p:nvCxnSpPr>
        <p:spPr>
          <a:xfrm flipV="1">
            <a:off x="5075412" y="3447463"/>
            <a:ext cx="28851" cy="988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59F779-783E-1407-DF2D-9E11BC409A0C}"/>
              </a:ext>
            </a:extLst>
          </p:cNvPr>
          <p:cNvGrpSpPr/>
          <p:nvPr/>
        </p:nvGrpSpPr>
        <p:grpSpPr>
          <a:xfrm>
            <a:off x="4232230" y="4043191"/>
            <a:ext cx="5632881" cy="1623268"/>
            <a:chOff x="4232230" y="4043191"/>
            <a:chExt cx="5632881" cy="1623268"/>
          </a:xfrm>
        </p:grpSpPr>
        <p:sp>
          <p:nvSpPr>
            <p:cNvPr id="6" name="Oval 5"/>
            <p:cNvSpPr/>
            <p:nvPr/>
          </p:nvSpPr>
          <p:spPr>
            <a:xfrm>
              <a:off x="4232230" y="4435939"/>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dirty="0">
                  <a:latin typeface="Times New Roman" panose="02020603050405020304" pitchFamily="18" charset="0"/>
                  <a:ea typeface="Times New Roman" panose="02020603050405020304" pitchFamily="18" charset="0"/>
                </a:rPr>
                <a:t>Doors</a:t>
              </a:r>
            </a:p>
          </p:txBody>
        </p:sp>
        <p:pic>
          <p:nvPicPr>
            <p:cNvPr id="9" name="Picture 8">
              <a:extLst>
                <a:ext uri="{FF2B5EF4-FFF2-40B4-BE49-F238E27FC236}">
                  <a16:creationId xmlns:a16="http://schemas.microsoft.com/office/drawing/2014/main" id="{70C801C6-7B6C-04FB-030A-52A168B0FB7B}"/>
                </a:ext>
              </a:extLst>
            </p:cNvPr>
            <p:cNvPicPr>
              <a:picLocks noChangeAspect="1"/>
            </p:cNvPicPr>
            <p:nvPr/>
          </p:nvPicPr>
          <p:blipFill>
            <a:blip r:embed="rId3"/>
            <a:stretch>
              <a:fillRect/>
            </a:stretch>
          </p:blipFill>
          <p:spPr>
            <a:xfrm>
              <a:off x="6009816" y="4043191"/>
              <a:ext cx="3855295" cy="1623268"/>
            </a:xfrm>
            <a:prstGeom prst="rect">
              <a:avLst/>
            </a:prstGeom>
          </p:spPr>
        </p:pic>
      </p:grpSp>
    </p:spTree>
    <p:extLst>
      <p:ext uri="{BB962C8B-B14F-4D97-AF65-F5344CB8AC3E}">
        <p14:creationId xmlns:p14="http://schemas.microsoft.com/office/powerpoint/2010/main" val="3868897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3" y="1413490"/>
            <a:ext cx="9958317" cy="3373231"/>
          </a:xfrm>
          <a:prstGeom prst="rect">
            <a:avLst/>
          </a:prstGeom>
        </p:spPr>
        <p:txBody>
          <a:bodyPr wrap="square">
            <a:spAutoFit/>
          </a:bodyPr>
          <a:lstStyle/>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Effect Options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tùy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2</a:t>
            </a: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Timing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Transitions</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Apply To All</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Timing</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14650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092" y="3152625"/>
            <a:ext cx="5911875"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2060"/>
                </a:solidFill>
                <a:latin typeface="Times New Roman" panose="02020603050405020304" pitchFamily="18" charset="0"/>
                <a:ea typeface="Times New Roman" panose="02020603050405020304" pitchFamily="18" charset="0"/>
              </a:rPr>
              <a:t>Hình 6. Nhóm Timing cho dải lệnh Transitions</a:t>
            </a:r>
          </a:p>
        </p:txBody>
      </p:sp>
      <p:pic>
        <p:nvPicPr>
          <p:cNvPr id="4" name="Picture 3"/>
          <p:cNvPicPr>
            <a:picLocks noChangeAspect="1"/>
          </p:cNvPicPr>
          <p:nvPr/>
        </p:nvPicPr>
        <p:blipFill rotWithShape="1">
          <a:blip r:embed="rId2"/>
          <a:srcRect l="70384" t="7416" r="7798" b="80271"/>
          <a:stretch/>
        </p:blipFill>
        <p:spPr>
          <a:xfrm>
            <a:off x="3039092" y="928041"/>
            <a:ext cx="6011217" cy="1907405"/>
          </a:xfrm>
          <a:prstGeom prst="rect">
            <a:avLst/>
          </a:prstGeom>
        </p:spPr>
      </p:pic>
      <p:sp>
        <p:nvSpPr>
          <p:cNvPr id="5" name="Rectangle 4"/>
          <p:cNvSpPr/>
          <p:nvPr/>
        </p:nvSpPr>
        <p:spPr>
          <a:xfrm>
            <a:off x="1055426" y="4457795"/>
            <a:ext cx="10094795" cy="1384995"/>
          </a:xfrm>
          <a:prstGeom prst="rect">
            <a:avLst/>
          </a:prstGeom>
        </p:spPr>
        <p:txBody>
          <a:bodyPr wrap="square">
            <a:spAutoFit/>
          </a:bodyPr>
          <a:lstStyle/>
          <a:p>
            <a:pPr algn="just"/>
            <a:r>
              <a:rPr lang="en-US" sz="2800" b="1" i="1" dirty="0" err="1">
                <a:solidFill>
                  <a:srgbClr val="3333FF"/>
                </a:solidFill>
                <a:latin typeface="Times New Roman" panose="02020603050405020304" pitchFamily="18" charset="0"/>
                <a:ea typeface="Times New Roman" panose="02020603050405020304" pitchFamily="18" charset="0"/>
              </a:rPr>
              <a:t>Lưu</a:t>
            </a:r>
            <a:r>
              <a:rPr lang="en-US" sz="2800" b="1" i="1" dirty="0">
                <a:solidFill>
                  <a:srgbClr val="3333FF"/>
                </a:solidFill>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Khi </a:t>
            </a:r>
            <a:r>
              <a:rPr lang="en-US" sz="2800" dirty="0" err="1">
                <a:latin typeface="Times New Roman" panose="02020603050405020304" pitchFamily="18" charset="0"/>
                <a:ea typeface="Times New Roman" panose="02020603050405020304" pitchFamily="18" charset="0"/>
              </a:rPr>
              <a:t>lựa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endParaRPr lang="en-US" sz="2800" dirty="0"/>
          </a:p>
        </p:txBody>
      </p:sp>
    </p:spTree>
    <p:extLst>
      <p:ext uri="{BB962C8B-B14F-4D97-AF65-F5344CB8AC3E}">
        <p14:creationId xmlns:p14="http://schemas.microsoft.com/office/powerpoint/2010/main" val="746783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2" t="65721" r="6927" b="20334"/>
          <a:stretch/>
        </p:blipFill>
        <p:spPr bwMode="auto">
          <a:xfrm>
            <a:off x="1446664" y="1650752"/>
            <a:ext cx="9294123" cy="3317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3847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18530" y="636647"/>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3333FF"/>
                </a:solidFill>
                <a:latin typeface="Tahoma" panose="020B0604030504040204" pitchFamily="34" charset="0"/>
                <a:ea typeface="Tahoma" panose="020B0604030504040204" pitchFamily="34" charset="0"/>
                <a:cs typeface="Tahoma" panose="020B0604030504040204" pitchFamily="34" charset="0"/>
              </a:rPr>
              <a:t>LUYỆN TẬP</a:t>
            </a:r>
          </a:p>
        </p:txBody>
      </p:sp>
      <p:sp>
        <p:nvSpPr>
          <p:cNvPr id="2" name="Rectangle 1"/>
          <p:cNvSpPr/>
          <p:nvPr/>
        </p:nvSpPr>
        <p:spPr>
          <a:xfrm>
            <a:off x="1037032" y="1813331"/>
            <a:ext cx="10058598" cy="4210383"/>
          </a:xfrm>
          <a:prstGeom prst="rect">
            <a:avLst/>
          </a:prstGeom>
        </p:spPr>
        <p:txBody>
          <a:bodyPr wrap="square">
            <a:spAutoFit/>
          </a:bodyPr>
          <a:lstStyle/>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Bài</a:t>
            </a:r>
            <a:r>
              <a:rPr lang="en-US" sz="2800" b="1" i="1" dirty="0">
                <a:solidFill>
                  <a:srgbClr val="3333FF"/>
                </a:solidFill>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lam </a:t>
            </a:r>
            <a:r>
              <a:rPr lang="en-US" sz="2800" dirty="0" err="1">
                <a:latin typeface="Times New Roman" panose="02020603050405020304" pitchFamily="18" charset="0"/>
                <a:ea typeface="Times New Roman" panose="02020603050405020304" pitchFamily="18" charset="0"/>
              </a:rPr>
              <a:t>thắng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món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rPr>
              <a:t>, … Trong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Bài</a:t>
            </a:r>
            <a:r>
              <a:rPr lang="en-US" sz="2800" b="1" i="1" dirty="0">
                <a:solidFill>
                  <a:srgbClr val="3333FF"/>
                </a:solidFill>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web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thiệu</a:t>
            </a:r>
            <a:r>
              <a:rPr lang="en-US" sz="2800" dirty="0">
                <a:latin typeface="Times New Roman" panose="02020603050405020304" pitchFamily="18" charset="0"/>
                <a:ea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0197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176826"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FF"/>
                </a:solidFill>
                <a:latin typeface="Tahoma" panose="020B0604030504040204" pitchFamily="34" charset="0"/>
                <a:ea typeface="Tahoma" panose="020B0604030504040204" pitchFamily="34" charset="0"/>
                <a:cs typeface="Tahoma" panose="020B0604030504040204" pitchFamily="34" charset="0"/>
              </a:rPr>
              <a:t>VẬN DỤNG</a:t>
            </a:r>
          </a:p>
        </p:txBody>
      </p:sp>
      <p:sp>
        <p:nvSpPr>
          <p:cNvPr id="4" name="Rectangle 3"/>
          <p:cNvSpPr/>
          <p:nvPr/>
        </p:nvSpPr>
        <p:spPr>
          <a:xfrm>
            <a:off x="1119115" y="1810012"/>
            <a:ext cx="9771797" cy="4176528"/>
          </a:xfrm>
          <a:prstGeom prst="rect">
            <a:avLst/>
          </a:prstGeom>
        </p:spPr>
        <p:txBody>
          <a:bodyPr wrap="square">
            <a:spAutoFit/>
          </a:bodyPr>
          <a:lstStyle/>
          <a:p>
            <a:pPr indent="228600" algn="just">
              <a:lnSpc>
                <a:spcPct val="115000"/>
              </a:lnSpc>
              <a:spcBef>
                <a:spcPts val="600"/>
              </a:spcBef>
              <a:spcAft>
                <a:spcPts val="600"/>
              </a:spcAft>
            </a:pP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a:t>
            </a:r>
          </a:p>
          <a:p>
            <a:pPr marL="342900" marR="0" lvl="0" indent="-342900" algn="just">
              <a:lnSpc>
                <a:spcPct val="115000"/>
              </a:lnSpc>
              <a:spcBef>
                <a:spcPts val="600"/>
              </a:spcBef>
              <a:spcAft>
                <a:spcPts val="600"/>
              </a:spcAft>
              <a:buFont typeface="+mj-lt"/>
              <a:buAutoNum type="arabicParenR"/>
            </a:pP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rabicParenR"/>
            </a:pP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rabicParenR"/>
            </a:pP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rabicParenR"/>
            </a:pP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95957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679511" y="1754100"/>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a:t>
            </a:r>
          </a:p>
        </p:txBody>
      </p:sp>
      <p:sp>
        <p:nvSpPr>
          <p:cNvPr id="6" name="Rounded Rectangle 5"/>
          <p:cNvSpPr/>
          <p:nvPr/>
        </p:nvSpPr>
        <p:spPr>
          <a:xfrm>
            <a:off x="900922" y="841061"/>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3333FF"/>
                </a:solidFill>
                <a:latin typeface="Tahoma" panose="020B0604030504040204" pitchFamily="34" charset="0"/>
                <a:ea typeface="Tahoma" panose="020B0604030504040204" pitchFamily="34" charset="0"/>
                <a:cs typeface="Tahoma" panose="020B0604030504040204" pitchFamily="34" charset="0"/>
              </a:rPr>
              <a:t>CÂU HỎI</a:t>
            </a:r>
          </a:p>
        </p:txBody>
      </p:sp>
    </p:spTree>
    <p:extLst>
      <p:ext uri="{BB962C8B-B14F-4D97-AF65-F5344CB8AC3E}">
        <p14:creationId xmlns:p14="http://schemas.microsoft.com/office/powerpoint/2010/main" val="3652158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581" y="1895724"/>
            <a:ext cx="9371463" cy="1815882"/>
          </a:xfrm>
          <a:prstGeom prst="rect">
            <a:avLst/>
          </a:prstGeom>
        </p:spPr>
        <p:txBody>
          <a:bodyPr wrap="square">
            <a:spAutoFit/>
          </a:bodyPr>
          <a:lstStyle/>
          <a:p>
            <a:pPr algn="just">
              <a:spcBef>
                <a:spcPts val="1200"/>
              </a:spcBef>
              <a:spcAft>
                <a:spcPts val="1200"/>
              </a:spcAft>
            </a:pPr>
            <a:r>
              <a:rPr lang="vi-VN" sz="2800" dirty="0">
                <a:solidFill>
                  <a:srgbClr val="333333"/>
                </a:solidFill>
                <a:latin typeface="+mj-lt"/>
              </a:rPr>
              <a:t>Để tạo được bài trình chiếu có những phần nội dung xuất hiện tuần tự theo các kiểu xuất hiện khác nhau, chúng ta chèn hiệu ứng cho các trang chiếu và hiệu ứng cho các nội dung trong trang chiếu đó.</a:t>
            </a:r>
            <a:endParaRPr lang="vi-VN" sz="2800" b="0" i="0" dirty="0">
              <a:solidFill>
                <a:srgbClr val="333333"/>
              </a:solidFill>
              <a:effectLst/>
              <a:latin typeface="+mj-lt"/>
            </a:endParaRPr>
          </a:p>
        </p:txBody>
      </p:sp>
      <p:sp>
        <p:nvSpPr>
          <p:cNvPr id="3" name="Rounded Rectangle 5">
            <a:extLst>
              <a:ext uri="{FF2B5EF4-FFF2-40B4-BE49-F238E27FC236}">
                <a16:creationId xmlns:a16="http://schemas.microsoft.com/office/drawing/2014/main" id="{BA52397D-F397-922C-49C5-EEA04892CCE3}"/>
              </a:ext>
            </a:extLst>
          </p:cNvPr>
          <p:cNvSpPr/>
          <p:nvPr/>
        </p:nvSpPr>
        <p:spPr>
          <a:xfrm>
            <a:off x="961515" y="742488"/>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1200"/>
              </a:spcAft>
            </a:pPr>
            <a:r>
              <a:rPr lang="vi-VN" sz="3200" b="1" dirty="0">
                <a:solidFill>
                  <a:srgbClr val="3333FF"/>
                </a:solidFill>
                <a:latin typeface="+mj-lt"/>
              </a:rPr>
              <a:t>Câu trả lời:</a:t>
            </a:r>
            <a:endParaRPr lang="vi-VN" sz="3200" dirty="0">
              <a:solidFill>
                <a:srgbClr val="3333FF"/>
              </a:solidFill>
              <a:latin typeface="+mj-lt"/>
            </a:endParaRPr>
          </a:p>
        </p:txBody>
      </p:sp>
    </p:spTree>
    <p:extLst>
      <p:ext uri="{BB962C8B-B14F-4D97-AF65-F5344CB8AC3E}">
        <p14:creationId xmlns:p14="http://schemas.microsoft.com/office/powerpoint/2010/main" val="3243761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050" y="819668"/>
            <a:ext cx="10031104" cy="4022640"/>
          </a:xfrm>
          <a:prstGeom prst="rect">
            <a:avLst/>
          </a:prstGeom>
        </p:spPr>
        <p:txBody>
          <a:bodyPr wrap="square">
            <a:spAutoFit/>
          </a:bodyPr>
          <a:lstStyle/>
          <a:p>
            <a:pPr algn="just">
              <a:lnSpc>
                <a:spcPct val="115000"/>
              </a:lnSpc>
              <a:spcBef>
                <a:spcPts val="600"/>
              </a:spcBef>
              <a:spcAft>
                <a:spcPts val="600"/>
              </a:spcAft>
            </a:pPr>
            <a:r>
              <a:rPr lang="en-US" sz="2800" b="1" dirty="0">
                <a:solidFill>
                  <a:srgbClr val="3333FF"/>
                </a:solidFill>
                <a:latin typeface="Times New Roman" panose="02020603050405020304" pitchFamily="18" charset="0"/>
                <a:ea typeface="Times New Roman" panose="02020603050405020304" pitchFamily="18" charset="0"/>
              </a:rPr>
              <a:t>1. </a:t>
            </a:r>
            <a:r>
              <a:rPr lang="en-US" sz="2800" b="1" dirty="0" err="1">
                <a:solidFill>
                  <a:srgbClr val="3333FF"/>
                </a:solidFill>
                <a:latin typeface="Times New Roman" panose="02020603050405020304" pitchFamily="18" charset="0"/>
                <a:ea typeface="Times New Roman" panose="02020603050405020304" pitchFamily="18" charset="0"/>
              </a:rPr>
              <a:t>Hiệu</a:t>
            </a:r>
            <a:r>
              <a:rPr lang="en-US" sz="2800" b="1" dirty="0">
                <a:solidFill>
                  <a:srgbClr val="3333FF"/>
                </a:solidFill>
                <a:latin typeface="Times New Roman" panose="02020603050405020304" pitchFamily="18" charset="0"/>
                <a:ea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rPr>
              <a:t>ứng</a:t>
            </a:r>
            <a:r>
              <a:rPr lang="en-US" sz="2800" b="1" dirty="0">
                <a:solidFill>
                  <a:srgbClr val="3333FF"/>
                </a:solidFill>
                <a:latin typeface="Times New Roman" panose="02020603050405020304" pitchFamily="18" charset="0"/>
                <a:ea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rPr>
              <a:t>cho</a:t>
            </a:r>
            <a:r>
              <a:rPr lang="en-US" sz="2800" b="1" dirty="0">
                <a:solidFill>
                  <a:srgbClr val="3333FF"/>
                </a:solidFill>
                <a:latin typeface="Times New Roman" panose="02020603050405020304" pitchFamily="18" charset="0"/>
                <a:ea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rPr>
              <a:t>trang</a:t>
            </a:r>
            <a:r>
              <a:rPr lang="en-US" sz="2800" b="1" dirty="0">
                <a:solidFill>
                  <a:srgbClr val="3333FF"/>
                </a:solidFill>
                <a:latin typeface="Times New Roman" panose="02020603050405020304" pitchFamily="18" charset="0"/>
                <a:ea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rPr>
              <a:t>chiếu</a:t>
            </a:r>
            <a:endParaRPr lang="en-US" sz="2800" dirty="0">
              <a:solidFill>
                <a:srgbClr val="3333FF"/>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r>
              <a:rPr lang="en-US" sz="2800" b="1" dirty="0">
                <a:solidFill>
                  <a:srgbClr val="3333FF"/>
                </a:solidFill>
                <a:latin typeface="Times New Roman" panose="02020603050405020304" pitchFamily="18" charset="0"/>
                <a:ea typeface="Times New Roman" panose="02020603050405020304" pitchFamily="18" charset="0"/>
              </a:rPr>
              <a:t>Animations</a:t>
            </a:r>
            <a:endParaRPr lang="en-US" sz="2800" dirty="0">
              <a:solidFill>
                <a:srgbClr val="3333FF"/>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r>
              <a:rPr lang="en-US" sz="2800" b="1" dirty="0">
                <a:solidFill>
                  <a:srgbClr val="3333FF"/>
                </a:solidFill>
                <a:latin typeface="Times New Roman" panose="02020603050405020304" pitchFamily="18" charset="0"/>
                <a:ea typeface="Times New Roman" panose="02020603050405020304" pitchFamily="18" charset="0"/>
              </a:rPr>
              <a:t>Transitions</a:t>
            </a:r>
            <a:endParaRPr lang="en-US" sz="2800" dirty="0">
              <a:solidFill>
                <a:srgbClr val="3333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6" b="83815"/>
          <a:stretch/>
        </p:blipFill>
        <p:spPr>
          <a:xfrm>
            <a:off x="634464" y="3682310"/>
            <a:ext cx="10979694" cy="1183943"/>
          </a:xfrm>
          <a:prstGeom prst="rect">
            <a:avLst/>
          </a:prstGeom>
        </p:spPr>
      </p:pic>
      <p:pic>
        <p:nvPicPr>
          <p:cNvPr id="3" name="Picture 2"/>
          <p:cNvPicPr>
            <a:picLocks noChangeAspect="1"/>
          </p:cNvPicPr>
          <p:nvPr/>
        </p:nvPicPr>
        <p:blipFill rotWithShape="1">
          <a:blip r:embed="rId3"/>
          <a:srcRect l="-2" r="-18" b="83815"/>
          <a:stretch/>
        </p:blipFill>
        <p:spPr>
          <a:xfrm>
            <a:off x="764118" y="923531"/>
            <a:ext cx="10720386" cy="1183943"/>
          </a:xfrm>
          <a:prstGeom prst="rect">
            <a:avLst/>
          </a:prstGeom>
        </p:spPr>
      </p:pic>
      <p:sp>
        <p:nvSpPr>
          <p:cNvPr id="5" name="Rectangle 4"/>
          <p:cNvSpPr/>
          <p:nvPr/>
        </p:nvSpPr>
        <p:spPr>
          <a:xfrm>
            <a:off x="3909682" y="2316849"/>
            <a:ext cx="3799438" cy="483017"/>
          </a:xfrm>
          <a:prstGeom prst="rect">
            <a:avLst/>
          </a:prstGeom>
        </p:spPr>
        <p:txBody>
          <a:bodyPr wrap="none">
            <a:spAutoFit/>
          </a:bodyPr>
          <a:lstStyle/>
          <a:p>
            <a:pPr algn="just">
              <a:lnSpc>
                <a:spcPct val="115000"/>
              </a:lnSpc>
              <a:spcBef>
                <a:spcPts val="600"/>
              </a:spcBef>
              <a:spcAft>
                <a:spcPts val="600"/>
              </a:spcAft>
            </a:pPr>
            <a:r>
              <a:rPr lang="en-US" sz="2400" i="1" dirty="0" err="1">
                <a:solidFill>
                  <a:srgbClr val="3333FF"/>
                </a:solidFill>
                <a:latin typeface="Times New Roman" panose="02020603050405020304" pitchFamily="18" charset="0"/>
                <a:ea typeface="Times New Roman" panose="02020603050405020304" pitchFamily="18" charset="0"/>
              </a:rPr>
              <a:t>Hình</a:t>
            </a:r>
            <a:r>
              <a:rPr lang="en-US" sz="2400" i="1" dirty="0">
                <a:solidFill>
                  <a:srgbClr val="3333FF"/>
                </a:solidFill>
                <a:latin typeface="Times New Roman" panose="02020603050405020304" pitchFamily="18" charset="0"/>
                <a:ea typeface="Times New Roman" panose="02020603050405020304" pitchFamily="18" charset="0"/>
              </a:rPr>
              <a:t> 1. </a:t>
            </a:r>
            <a:r>
              <a:rPr lang="en-US" sz="2400" i="1" dirty="0" err="1">
                <a:solidFill>
                  <a:srgbClr val="3333FF"/>
                </a:solidFill>
                <a:latin typeface="Times New Roman" panose="02020603050405020304" pitchFamily="18" charset="0"/>
                <a:ea typeface="Times New Roman" panose="02020603050405020304" pitchFamily="18" charset="0"/>
              </a:rPr>
              <a:t>Dải</a:t>
            </a:r>
            <a:r>
              <a:rPr lang="en-US" sz="2400" i="1" dirty="0">
                <a:solidFill>
                  <a:srgbClr val="3333FF"/>
                </a:solidFill>
                <a:latin typeface="Times New Roman" panose="02020603050405020304" pitchFamily="18" charset="0"/>
                <a:ea typeface="Times New Roman" panose="02020603050405020304" pitchFamily="18" charset="0"/>
              </a:rPr>
              <a:t> </a:t>
            </a:r>
            <a:r>
              <a:rPr lang="en-US" sz="2400" i="1" dirty="0" err="1">
                <a:solidFill>
                  <a:srgbClr val="3333FF"/>
                </a:solidFill>
                <a:latin typeface="Times New Roman" panose="02020603050405020304" pitchFamily="18" charset="0"/>
                <a:ea typeface="Times New Roman" panose="02020603050405020304" pitchFamily="18" charset="0"/>
              </a:rPr>
              <a:t>lệnh</a:t>
            </a:r>
            <a:r>
              <a:rPr lang="en-US" sz="2400" i="1" dirty="0">
                <a:solidFill>
                  <a:srgbClr val="3333FF"/>
                </a:solidFill>
                <a:latin typeface="Times New Roman" panose="02020603050405020304" pitchFamily="18" charset="0"/>
                <a:ea typeface="Times New Roman" panose="02020603050405020304" pitchFamily="18" charset="0"/>
              </a:rPr>
              <a:t> </a:t>
            </a:r>
            <a:r>
              <a:rPr lang="en-US" sz="2400" b="1" i="1" dirty="0">
                <a:solidFill>
                  <a:srgbClr val="3333FF"/>
                </a:solidFill>
                <a:latin typeface="Times New Roman" panose="02020603050405020304" pitchFamily="18" charset="0"/>
                <a:ea typeface="Times New Roman" panose="02020603050405020304" pitchFamily="18" charset="0"/>
              </a:rPr>
              <a:t>Animations</a:t>
            </a:r>
            <a:endParaRPr lang="en-US" sz="2400" i="1" dirty="0">
              <a:solidFill>
                <a:srgbClr val="3333FF"/>
              </a:solidFill>
              <a:latin typeface="Times New Roman" panose="02020603050405020304" pitchFamily="18" charset="0"/>
              <a:ea typeface="Times New Roman" panose="02020603050405020304" pitchFamily="18" charset="0"/>
            </a:endParaRPr>
          </a:p>
        </p:txBody>
      </p:sp>
      <p:sp>
        <p:nvSpPr>
          <p:cNvPr id="6" name="Rectangle 5"/>
          <p:cNvSpPr/>
          <p:nvPr/>
        </p:nvSpPr>
        <p:spPr>
          <a:xfrm>
            <a:off x="3937125" y="5149211"/>
            <a:ext cx="3771995" cy="483017"/>
          </a:xfrm>
          <a:prstGeom prst="rect">
            <a:avLst/>
          </a:prstGeom>
        </p:spPr>
        <p:txBody>
          <a:bodyPr wrap="none">
            <a:spAutoFit/>
          </a:bodyPr>
          <a:lstStyle/>
          <a:p>
            <a:pPr algn="just">
              <a:lnSpc>
                <a:spcPct val="115000"/>
              </a:lnSpc>
              <a:spcBef>
                <a:spcPts val="600"/>
              </a:spcBef>
              <a:spcAft>
                <a:spcPts val="600"/>
              </a:spcAft>
            </a:pPr>
            <a:r>
              <a:rPr lang="en-US" sz="2400" i="1" dirty="0" err="1">
                <a:solidFill>
                  <a:srgbClr val="3333FF"/>
                </a:solidFill>
                <a:latin typeface="Times New Roman" panose="02020603050405020304" pitchFamily="18" charset="0"/>
                <a:ea typeface="Times New Roman" panose="02020603050405020304" pitchFamily="18" charset="0"/>
              </a:rPr>
              <a:t>Hình</a:t>
            </a:r>
            <a:r>
              <a:rPr lang="en-US" sz="2400" i="1" dirty="0">
                <a:solidFill>
                  <a:srgbClr val="3333FF"/>
                </a:solidFill>
                <a:latin typeface="Times New Roman" panose="02020603050405020304" pitchFamily="18" charset="0"/>
                <a:ea typeface="Times New Roman" panose="02020603050405020304" pitchFamily="18" charset="0"/>
              </a:rPr>
              <a:t> 2. </a:t>
            </a:r>
            <a:r>
              <a:rPr lang="en-US" sz="2400" i="1" dirty="0" err="1">
                <a:solidFill>
                  <a:srgbClr val="3333FF"/>
                </a:solidFill>
                <a:latin typeface="Times New Roman" panose="02020603050405020304" pitchFamily="18" charset="0"/>
                <a:ea typeface="Times New Roman" panose="02020603050405020304" pitchFamily="18" charset="0"/>
              </a:rPr>
              <a:t>Dải</a:t>
            </a:r>
            <a:r>
              <a:rPr lang="en-US" sz="2400" i="1" dirty="0">
                <a:solidFill>
                  <a:srgbClr val="3333FF"/>
                </a:solidFill>
                <a:latin typeface="Times New Roman" panose="02020603050405020304" pitchFamily="18" charset="0"/>
                <a:ea typeface="Times New Roman" panose="02020603050405020304" pitchFamily="18" charset="0"/>
              </a:rPr>
              <a:t> </a:t>
            </a:r>
            <a:r>
              <a:rPr lang="en-US" sz="2400" i="1" dirty="0" err="1">
                <a:solidFill>
                  <a:srgbClr val="3333FF"/>
                </a:solidFill>
                <a:latin typeface="Times New Roman" panose="02020603050405020304" pitchFamily="18" charset="0"/>
                <a:ea typeface="Times New Roman" panose="02020603050405020304" pitchFamily="18" charset="0"/>
              </a:rPr>
              <a:t>lệnh</a:t>
            </a:r>
            <a:r>
              <a:rPr lang="en-US" sz="2400" i="1" dirty="0">
                <a:solidFill>
                  <a:srgbClr val="3333FF"/>
                </a:solidFill>
                <a:latin typeface="Times New Roman" panose="02020603050405020304" pitchFamily="18" charset="0"/>
                <a:ea typeface="Times New Roman" panose="02020603050405020304" pitchFamily="18" charset="0"/>
              </a:rPr>
              <a:t> </a:t>
            </a:r>
            <a:r>
              <a:rPr lang="en-US" sz="2400" b="1" i="1" dirty="0">
                <a:solidFill>
                  <a:srgbClr val="3333FF"/>
                </a:solidFill>
                <a:latin typeface="Times New Roman" panose="02020603050405020304" pitchFamily="18" charset="0"/>
                <a:ea typeface="Times New Roman" panose="02020603050405020304" pitchFamily="18" charset="0"/>
              </a:rPr>
              <a:t>Transitions</a:t>
            </a:r>
            <a:endParaRPr lang="en-US" sz="2400" i="1" dirty="0">
              <a:solidFill>
                <a:srgbClr val="3333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60367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82425" y="692289"/>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3333FF"/>
                </a:solidFill>
                <a:latin typeface="Tahoma" panose="020B0604030504040204" pitchFamily="34" charset="0"/>
                <a:ea typeface="Tahoma" panose="020B0604030504040204" pitchFamily="34" charset="0"/>
                <a:cs typeface="Tahoma" panose="020B0604030504040204" pitchFamily="34" charset="0"/>
              </a:rPr>
              <a:t>KHÁM PHÁ</a:t>
            </a:r>
          </a:p>
        </p:txBody>
      </p:sp>
      <p:sp>
        <p:nvSpPr>
          <p:cNvPr id="5" name="Rectangle 4"/>
          <p:cNvSpPr/>
          <p:nvPr/>
        </p:nvSpPr>
        <p:spPr>
          <a:xfrm>
            <a:off x="996285" y="1937047"/>
            <a:ext cx="10372299" cy="3527119"/>
          </a:xfrm>
          <a:prstGeom prst="rect">
            <a:avLst/>
          </a:prstGeom>
        </p:spPr>
        <p:txBody>
          <a:bodyPr wrap="square">
            <a:spAutoFit/>
          </a:bodyPr>
          <a:lstStyle/>
          <a:p>
            <a:pPr algn="just">
              <a:lnSpc>
                <a:spcPct val="115000"/>
              </a:lnSpc>
              <a:spcBef>
                <a:spcPts val="600"/>
              </a:spcBef>
              <a:spcAft>
                <a:spcPts val="60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Tạo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ứng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trang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chiếu</a:t>
            </a:r>
            <a:r>
              <a:rPr lang="en-US" sz="2800" b="1" i="1" dirty="0">
                <a:latin typeface="Times New Roman" panose="02020603050405020304" pitchFamily="18" charset="0"/>
                <a:ea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1.</a:t>
            </a:r>
            <a:r>
              <a:rPr lang="en-US" sz="2800" b="1" dirty="0">
                <a:solidFill>
                  <a:srgbClr val="3333FF"/>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b="1" dirty="0">
                <a:solidFill>
                  <a:srgbClr val="3333FF"/>
                </a:solidFill>
                <a:latin typeface="Times New Roman" panose="02020603050405020304" pitchFamily="18" charset="0"/>
                <a:ea typeface="Times New Roman" panose="02020603050405020304" pitchFamily="18" charset="0"/>
              </a:rPr>
              <a:t>View</a:t>
            </a:r>
            <a:r>
              <a:rPr lang="en-US" sz="2800" dirty="0">
                <a:solidFill>
                  <a:srgbClr val="3333FF"/>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b="1" dirty="0">
                <a:solidFill>
                  <a:srgbClr val="3333FF"/>
                </a:solidFill>
                <a:latin typeface="Times New Roman" panose="02020603050405020304" pitchFamily="18" charset="0"/>
                <a:ea typeface="Times New Roman" panose="02020603050405020304" pitchFamily="18" charset="0"/>
              </a:rPr>
              <a:t>Normal</a:t>
            </a:r>
            <a:r>
              <a:rPr lang="en-US" sz="2800" dirty="0">
                <a:solidFill>
                  <a:srgbClr val="3333FF"/>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b="1" dirty="0">
                <a:solidFill>
                  <a:srgbClr val="3333FF"/>
                </a:solidFill>
                <a:latin typeface="Times New Roman" panose="02020603050405020304" pitchFamily="18" charset="0"/>
                <a:ea typeface="Times New Roman" panose="02020603050405020304" pitchFamily="18" charset="0"/>
              </a:rPr>
              <a:t>Animations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2666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2404" y="4480794"/>
            <a:ext cx="3812262" cy="517065"/>
          </a:xfrm>
          <a:prstGeom prst="rect">
            <a:avLst/>
          </a:prstGeom>
        </p:spPr>
        <p:txBody>
          <a:bodyPr wrap="none">
            <a:spAutoFit/>
          </a:bodyPr>
          <a:lstStyle/>
          <a:p>
            <a:pPr algn="just">
              <a:lnSpc>
                <a:spcPct val="115000"/>
              </a:lnSpc>
              <a:spcBef>
                <a:spcPts val="600"/>
              </a:spcBef>
              <a:spcAft>
                <a:spcPts val="600"/>
              </a:spcAft>
            </a:pPr>
            <a:r>
              <a:rPr lang="en-US" sz="2400" i="1" dirty="0" err="1">
                <a:solidFill>
                  <a:srgbClr val="0070C0"/>
                </a:solidFill>
                <a:latin typeface="Times New Roman" panose="02020603050405020304" pitchFamily="18" charset="0"/>
                <a:ea typeface="Times New Roman" panose="02020603050405020304" pitchFamily="18" charset="0"/>
              </a:rPr>
              <a:t>Hình</a:t>
            </a:r>
            <a:r>
              <a:rPr lang="en-US" sz="2400" i="1" dirty="0">
                <a:solidFill>
                  <a:srgbClr val="0070C0"/>
                </a:solidFill>
                <a:latin typeface="Times New Roman" panose="02020603050405020304" pitchFamily="18" charset="0"/>
                <a:ea typeface="Times New Roman" panose="02020603050405020304" pitchFamily="18" charset="0"/>
              </a:rPr>
              <a:t> 3. </a:t>
            </a:r>
            <a:r>
              <a:rPr lang="en-US" sz="2400" i="1" dirty="0" err="1">
                <a:solidFill>
                  <a:srgbClr val="0070C0"/>
                </a:solidFill>
                <a:latin typeface="Times New Roman" panose="02020603050405020304" pitchFamily="18" charset="0"/>
                <a:ea typeface="Times New Roman" panose="02020603050405020304" pitchFamily="18" charset="0"/>
              </a:rPr>
              <a:t>Chọn</a:t>
            </a:r>
            <a:r>
              <a:rPr lang="en-US" sz="2400" i="1" dirty="0">
                <a:solidFill>
                  <a:srgbClr val="0070C0"/>
                </a:solidFill>
                <a:latin typeface="Times New Roman" panose="02020603050405020304" pitchFamily="18" charset="0"/>
                <a:ea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rPr>
              <a:t>hiệu</a:t>
            </a:r>
            <a:r>
              <a:rPr lang="en-US" sz="2400" i="1" dirty="0">
                <a:solidFill>
                  <a:srgbClr val="0070C0"/>
                </a:solidFill>
                <a:latin typeface="Times New Roman" panose="02020603050405020304" pitchFamily="18" charset="0"/>
                <a:ea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rPr>
              <a:t>ứng</a:t>
            </a:r>
            <a:r>
              <a:rPr lang="en-US" sz="2400" i="1" dirty="0">
                <a:solidFill>
                  <a:srgbClr val="0070C0"/>
                </a:solidFill>
                <a:latin typeface="Times New Roman" panose="02020603050405020304" pitchFamily="18" charset="0"/>
                <a:ea typeface="Times New Roman" panose="02020603050405020304" pitchFamily="18" charset="0"/>
              </a:rPr>
              <a:t> Fly in</a:t>
            </a:r>
          </a:p>
        </p:txBody>
      </p:sp>
      <p:sp>
        <p:nvSpPr>
          <p:cNvPr id="9" name="Title 8">
            <a:extLst>
              <a:ext uri="{FF2B5EF4-FFF2-40B4-BE49-F238E27FC236}">
                <a16:creationId xmlns:a16="http://schemas.microsoft.com/office/drawing/2014/main" id="{49014800-74AB-90DF-BDAE-6CE6F6ACAFE8}"/>
              </a:ext>
            </a:extLst>
          </p:cNvPr>
          <p:cNvSpPr>
            <a:spLocks noGrp="1"/>
          </p:cNvSpPr>
          <p:nvPr>
            <p:ph type="title"/>
          </p:nvPr>
        </p:nvSpPr>
        <p:spPr>
          <a:xfrm>
            <a:off x="825981" y="557816"/>
            <a:ext cx="5200246" cy="863360"/>
          </a:xfrm>
        </p:spPr>
        <p:txBody>
          <a:bodyPr/>
          <a:lstStyle/>
          <a:p>
            <a:r>
              <a:rPr lang="en-US" b="1" dirty="0">
                <a:solidFill>
                  <a:srgbClr val="3333FF"/>
                </a:solidFill>
              </a:rPr>
              <a:t>THÔNG TIN CÁ NHÂN</a:t>
            </a:r>
          </a:p>
        </p:txBody>
      </p:sp>
      <p:sp>
        <p:nvSpPr>
          <p:cNvPr id="10" name="Content Placeholder 9">
            <a:extLst>
              <a:ext uri="{FF2B5EF4-FFF2-40B4-BE49-F238E27FC236}">
                <a16:creationId xmlns:a16="http://schemas.microsoft.com/office/drawing/2014/main" id="{4F154530-4179-572F-5AF5-82402A071226}"/>
              </a:ext>
            </a:extLst>
          </p:cNvPr>
          <p:cNvSpPr>
            <a:spLocks noGrp="1"/>
          </p:cNvSpPr>
          <p:nvPr>
            <p:ph sz="half" idx="1"/>
          </p:nvPr>
        </p:nvSpPr>
        <p:spPr>
          <a:xfrm>
            <a:off x="677334" y="2160589"/>
            <a:ext cx="5418666" cy="3880772"/>
          </a:xfrm>
        </p:spPr>
        <p:txBody>
          <a:bodyPr>
            <a:normAutofit/>
          </a:bodyPr>
          <a:lstStyle/>
          <a:p>
            <a:r>
              <a:rPr lang="en-US" sz="2800" dirty="0" err="1"/>
              <a:t>Họ</a:t>
            </a:r>
            <a:r>
              <a:rPr lang="en-US" sz="2800" dirty="0"/>
              <a:t> </a:t>
            </a:r>
            <a:r>
              <a:rPr lang="en-US" sz="2800" dirty="0" err="1"/>
              <a:t>và</a:t>
            </a:r>
            <a:r>
              <a:rPr lang="en-US" sz="2800" dirty="0"/>
              <a:t> </a:t>
            </a:r>
            <a:r>
              <a:rPr lang="en-US" sz="2800" dirty="0" err="1"/>
              <a:t>tên</a:t>
            </a:r>
            <a:r>
              <a:rPr lang="en-US" sz="2800" dirty="0"/>
              <a:t>: </a:t>
            </a:r>
            <a:r>
              <a:rPr lang="en-US" sz="2800" dirty="0" err="1"/>
              <a:t>Nguyễn</a:t>
            </a:r>
            <a:r>
              <a:rPr lang="en-US" sz="2800" dirty="0"/>
              <a:t> Anh </a:t>
            </a:r>
            <a:r>
              <a:rPr lang="en-US" sz="2800" dirty="0" err="1"/>
              <a:t>Quân</a:t>
            </a:r>
            <a:endParaRPr lang="en-US" sz="2800" dirty="0"/>
          </a:p>
          <a:p>
            <a:r>
              <a:rPr lang="en-US" sz="2800" dirty="0" err="1"/>
              <a:t>Nơi</a:t>
            </a:r>
            <a:r>
              <a:rPr lang="en-US" sz="2800" dirty="0"/>
              <a:t> </a:t>
            </a:r>
            <a:r>
              <a:rPr lang="en-US" sz="2800" dirty="0" err="1"/>
              <a:t>sinh</a:t>
            </a:r>
            <a:r>
              <a:rPr lang="en-US" sz="2800" dirty="0"/>
              <a:t>: TPHCM</a:t>
            </a:r>
          </a:p>
          <a:p>
            <a:r>
              <a:rPr lang="en-US" sz="2800" dirty="0" err="1"/>
              <a:t>Lớp</a:t>
            </a:r>
            <a:r>
              <a:rPr lang="en-US" sz="2800" dirty="0"/>
              <a:t>: 7A1</a:t>
            </a:r>
          </a:p>
          <a:p>
            <a:r>
              <a:rPr lang="en-US" sz="2800" dirty="0" err="1"/>
              <a:t>Địa</a:t>
            </a:r>
            <a:r>
              <a:rPr lang="en-US" sz="2800" dirty="0"/>
              <a:t> </a:t>
            </a:r>
            <a:r>
              <a:rPr lang="en-US" sz="2800" dirty="0" err="1"/>
              <a:t>chỉ</a:t>
            </a:r>
            <a:r>
              <a:rPr lang="en-US" sz="2800" dirty="0"/>
              <a:t>: 24 </a:t>
            </a:r>
            <a:r>
              <a:rPr lang="en-US" sz="2800" dirty="0" err="1"/>
              <a:t>Hậu</a:t>
            </a:r>
            <a:r>
              <a:rPr lang="en-US" sz="2800" dirty="0"/>
              <a:t> Giang </a:t>
            </a:r>
            <a:r>
              <a:rPr lang="en-US" sz="2800" dirty="0" err="1"/>
              <a:t>Phường</a:t>
            </a:r>
            <a:r>
              <a:rPr lang="en-US" sz="2800" dirty="0"/>
              <a:t> 10 </a:t>
            </a:r>
            <a:r>
              <a:rPr lang="en-US" sz="2800" dirty="0" err="1"/>
              <a:t>Quận</a:t>
            </a:r>
            <a:r>
              <a:rPr lang="en-US" sz="2800" dirty="0"/>
              <a:t> 6 TPHCM</a:t>
            </a:r>
          </a:p>
        </p:txBody>
      </p:sp>
      <p:sp>
        <p:nvSpPr>
          <p:cNvPr id="11" name="Content Placeholder 10">
            <a:extLst>
              <a:ext uri="{FF2B5EF4-FFF2-40B4-BE49-F238E27FC236}">
                <a16:creationId xmlns:a16="http://schemas.microsoft.com/office/drawing/2014/main" id="{E72DE231-E9D6-C5D5-9183-09697A2E6BE6}"/>
              </a:ext>
            </a:extLst>
          </p:cNvPr>
          <p:cNvSpPr>
            <a:spLocks noGrp="1"/>
          </p:cNvSpPr>
          <p:nvPr>
            <p:ph sz="half" idx="2"/>
          </p:nvPr>
        </p:nvSpPr>
        <p:spPr>
          <a:xfrm>
            <a:off x="7181985" y="1693270"/>
            <a:ext cx="4184034" cy="3880773"/>
          </a:xfrm>
        </p:spPr>
        <p:txBody>
          <a:bodyPr/>
          <a:lstStyle/>
          <a:p>
            <a:pPr marL="0" indent="0">
              <a:buNone/>
            </a:pPr>
            <a:r>
              <a:rPr lang="en-US" sz="2000" b="1" dirty="0">
                <a:solidFill>
                  <a:srgbClr val="3333FF"/>
                </a:solidFill>
                <a:latin typeface="Times New Roman" panose="02020603050405020304" pitchFamily="18" charset="0"/>
                <a:cs typeface="Times New Roman" panose="02020603050405020304" pitchFamily="18" charset="0"/>
              </a:rPr>
              <a:t>THỰC HIỆN:</a:t>
            </a:r>
          </a:p>
          <a:p>
            <a:pPr>
              <a:buFontTx/>
              <a:buChar char="-"/>
            </a:pPr>
            <a:r>
              <a:rPr lang="en-US" dirty="0"/>
              <a:t>CHỌN </a:t>
            </a:r>
          </a:p>
          <a:p>
            <a:pPr>
              <a:buFontTx/>
              <a:buChar char="-"/>
            </a:pPr>
            <a:endParaRPr lang="en-US" dirty="0"/>
          </a:p>
        </p:txBody>
      </p:sp>
      <p:sp>
        <p:nvSpPr>
          <p:cNvPr id="12" name="Title 8">
            <a:extLst>
              <a:ext uri="{FF2B5EF4-FFF2-40B4-BE49-F238E27FC236}">
                <a16:creationId xmlns:a16="http://schemas.microsoft.com/office/drawing/2014/main" id="{F30EBAA1-DE21-4104-F3BE-CCFD20170BB6}"/>
              </a:ext>
            </a:extLst>
          </p:cNvPr>
          <p:cNvSpPr txBox="1">
            <a:spLocks/>
          </p:cNvSpPr>
          <p:nvPr/>
        </p:nvSpPr>
        <p:spPr>
          <a:xfrm>
            <a:off x="8220598" y="2011862"/>
            <a:ext cx="3573966" cy="5045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3333FF"/>
                </a:solidFill>
              </a:rPr>
              <a:t>THÔNG TIN CÁ NHÂN</a:t>
            </a:r>
          </a:p>
        </p:txBody>
      </p:sp>
      <p:pic>
        <p:nvPicPr>
          <p:cNvPr id="14" name="Picture 13">
            <a:extLst>
              <a:ext uri="{FF2B5EF4-FFF2-40B4-BE49-F238E27FC236}">
                <a16:creationId xmlns:a16="http://schemas.microsoft.com/office/drawing/2014/main" id="{0D0A1346-FDB6-F3F4-3BA1-5023412D9F4B}"/>
              </a:ext>
            </a:extLst>
          </p:cNvPr>
          <p:cNvPicPr>
            <a:picLocks noChangeAspect="1"/>
          </p:cNvPicPr>
          <p:nvPr/>
        </p:nvPicPr>
        <p:blipFill>
          <a:blip r:embed="rId2"/>
          <a:stretch>
            <a:fillRect/>
          </a:stretch>
        </p:blipFill>
        <p:spPr>
          <a:xfrm>
            <a:off x="7619033" y="2516414"/>
            <a:ext cx="3541292" cy="1310327"/>
          </a:xfrm>
          <a:prstGeom prst="rect">
            <a:avLst/>
          </a:prstGeom>
        </p:spPr>
      </p:pic>
      <p:sp>
        <p:nvSpPr>
          <p:cNvPr id="16" name="Arrow: Up 15">
            <a:extLst>
              <a:ext uri="{FF2B5EF4-FFF2-40B4-BE49-F238E27FC236}">
                <a16:creationId xmlns:a16="http://schemas.microsoft.com/office/drawing/2014/main" id="{55EF05D1-B4B1-DC4F-149A-58B791A79E73}"/>
              </a:ext>
            </a:extLst>
          </p:cNvPr>
          <p:cNvSpPr/>
          <p:nvPr/>
        </p:nvSpPr>
        <p:spPr>
          <a:xfrm>
            <a:off x="9006289" y="3429000"/>
            <a:ext cx="391099" cy="912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951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fade">
                                      <p:cBhvr>
                                        <p:cTn id="39" dur="1000"/>
                                        <p:tgtEl>
                                          <p:spTgt spid="11">
                                            <p:txEl>
                                              <p:pRg st="1" end="1"/>
                                            </p:txEl>
                                          </p:spTgt>
                                        </p:tgtEl>
                                      </p:cBhvr>
                                    </p:animEffect>
                                    <p:anim calcmode="lin" valueType="num">
                                      <p:cBhvr>
                                        <p:cTn id="4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build="p"/>
      <p:bldP spid="11" grpId="0" build="p"/>
      <p:bldP spid="12"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12" y="1588512"/>
            <a:ext cx="9988061" cy="2877711"/>
          </a:xfrm>
          <a:prstGeom prst="rect">
            <a:avLst/>
          </a:prstGeom>
        </p:spPr>
        <p:txBody>
          <a:bodyPr wrap="square">
            <a:spAutoFit/>
          </a:bodyPr>
          <a:lstStyle/>
          <a:p>
            <a:pPr algn="just">
              <a:spcBef>
                <a:spcPts val="1200"/>
              </a:spcBef>
              <a:spcAft>
                <a:spcPts val="1200"/>
              </a:spcAft>
            </a:pPr>
            <a:r>
              <a:rPr lang="en-US" sz="2800" b="1" i="1" dirty="0" err="1">
                <a:latin typeface="Times New Roman" panose="02020603050405020304" pitchFamily="18" charset="0"/>
                <a:ea typeface="Times New Roman" panose="02020603050405020304" pitchFamily="18" charset="0"/>
              </a:rPr>
              <a:t>Lưu</a:t>
            </a:r>
            <a:r>
              <a:rPr lang="en-US" sz="2800" b="1" i="1" dirty="0">
                <a:latin typeface="Times New Roman" panose="02020603050405020304" pitchFamily="18" charset="0"/>
                <a:ea typeface="Times New Roman" panose="02020603050405020304" pitchFamily="18" charset="0"/>
              </a:rPr>
              <a:t> ý:</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a:t>
            </a:r>
          </a:p>
          <a:p>
            <a:pPr algn="just">
              <a:spcBef>
                <a:spcPts val="1200"/>
              </a:spcBef>
              <a:spcAft>
                <a:spcPts val="12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4</a:t>
            </a:r>
            <a:r>
              <a:rPr lang="en-US" sz="2800" i="1" dirty="0">
                <a:solidFill>
                  <a:srgbClr val="CC00CC"/>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Effect Options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endParaRPr lang="en-US" sz="2800" dirty="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i="1" dirty="0" err="1">
                <a:solidFill>
                  <a:srgbClr val="3333FF"/>
                </a:solidFill>
                <a:latin typeface="Times New Roman" panose="02020603050405020304" pitchFamily="18" charset="0"/>
                <a:ea typeface="Times New Roman" panose="02020603050405020304" pitchFamily="18" charset="0"/>
              </a:rPr>
              <a:t>Bước</a:t>
            </a:r>
            <a:r>
              <a:rPr lang="en-US" sz="2800" b="1" i="1" dirty="0">
                <a:solidFill>
                  <a:srgbClr val="3333FF"/>
                </a:solidFill>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Timing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083179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81181" t="66721" r="5948" b="19094"/>
          <a:stretch/>
        </p:blipFill>
        <p:spPr bwMode="auto">
          <a:xfrm>
            <a:off x="3766784" y="1680631"/>
            <a:ext cx="4746440" cy="285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853731"/>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3094</TotalTime>
  <Words>691</Words>
  <Application>Microsoft Office PowerPoint</Application>
  <PresentationFormat>Widescreen</PresentationFormat>
  <Paragraphs>54</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Bodoni MT Black</vt:lpstr>
      <vt:lpstr>Calibri</vt:lpstr>
      <vt:lpstr>Tahoma</vt:lpstr>
      <vt:lpstr>Times New Roman</vt:lpstr>
      <vt:lpstr>Trebuchet MS</vt:lpstr>
      <vt:lpstr>Wingdings 3</vt:lpstr>
      <vt:lpstr>Facet</vt:lpstr>
      <vt:lpstr>BÀI 14   THÊM HIỆU ỨNG CHO  TRANG CHIẾU  </vt:lpstr>
      <vt:lpstr>PowerPoint Presentation</vt:lpstr>
      <vt:lpstr>PowerPoint Presentation</vt:lpstr>
      <vt:lpstr>PowerPoint Presentation</vt:lpstr>
      <vt:lpstr>PowerPoint Presentation</vt:lpstr>
      <vt:lpstr>PowerPoint Presentation</vt:lpstr>
      <vt:lpstr>THÔNG TIN CÁ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Linh Tuong</cp:lastModifiedBy>
  <cp:revision>537</cp:revision>
  <dcterms:created xsi:type="dcterms:W3CDTF">2022-01-27T15:18:21Z</dcterms:created>
  <dcterms:modified xsi:type="dcterms:W3CDTF">2023-04-09T12:09:25Z</dcterms:modified>
</cp:coreProperties>
</file>